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3" r:id="rId2"/>
    <p:sldId id="288" r:id="rId3"/>
    <p:sldId id="289" r:id="rId4"/>
    <p:sldId id="270" r:id="rId5"/>
    <p:sldId id="271" r:id="rId6"/>
    <p:sldId id="257" r:id="rId7"/>
    <p:sldId id="290" r:id="rId8"/>
    <p:sldId id="262" r:id="rId9"/>
    <p:sldId id="274" r:id="rId10"/>
    <p:sldId id="259" r:id="rId11"/>
    <p:sldId id="281" r:id="rId12"/>
    <p:sldId id="280" r:id="rId13"/>
    <p:sldId id="260" r:id="rId14"/>
    <p:sldId id="261" r:id="rId15"/>
    <p:sldId id="276" r:id="rId16"/>
    <p:sldId id="277" r:id="rId17"/>
    <p:sldId id="279" r:id="rId18"/>
    <p:sldId id="264" r:id="rId19"/>
    <p:sldId id="267" r:id="rId20"/>
    <p:sldId id="298" r:id="rId21"/>
    <p:sldId id="297" r:id="rId22"/>
    <p:sldId id="299" r:id="rId23"/>
    <p:sldId id="300" r:id="rId24"/>
    <p:sldId id="286" r:id="rId25"/>
    <p:sldId id="283" r:id="rId26"/>
    <p:sldId id="293" r:id="rId27"/>
    <p:sldId id="295" r:id="rId28"/>
    <p:sldId id="296" r:id="rId29"/>
    <p:sldId id="275" r:id="rId30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9466" autoAdjust="0"/>
  </p:normalViewPr>
  <p:slideViewPr>
    <p:cSldViewPr snapToGrid="0">
      <p:cViewPr varScale="1">
        <p:scale>
          <a:sx n="70" d="100"/>
          <a:sy n="70" d="100"/>
        </p:scale>
        <p:origin x="1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36C1523B-DEB4-4F2D-9A49-D3A0129869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09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3433-27C5-4D9B-8B6B-B434E27C8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38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3433-27C5-4D9B-8B6B-B434E27C8D8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48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7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56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9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97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09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0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7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7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90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84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04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01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legislacao/102628/lei-de-responsabilidade-fiscal-lei-complementar-101-00" TargetMode="External"/><Relationship Id="rId2" Type="http://schemas.openxmlformats.org/officeDocument/2006/relationships/hyperlink" Target="http://www.jusbrasil.com.br/topicos/11249964/artigo-9-lc-n-101-de-04-de-maio-de-2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2914" y="364807"/>
            <a:ext cx="1102365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353248" y="1685111"/>
            <a:ext cx="9535332" cy="1225868"/>
          </a:xfrm>
          <a:prstGeom prst="flowChartAlternateProcess">
            <a:avLst/>
          </a:prstGeom>
          <a:solidFill>
            <a:srgbClr val="CCECFF"/>
          </a:solidFill>
          <a:ln w="57150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72000" tIns="0" rIns="72000" bIns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161616"/>
                </a:solidFill>
                <a:latin typeface="Arial" charset="0"/>
              </a:rPr>
              <a:t>AUDIÊNCIA PÚBLICA</a:t>
            </a:r>
          </a:p>
          <a:p>
            <a:pPr algn="ctr"/>
            <a:r>
              <a:rPr lang="pt-BR" sz="3600" b="1" dirty="0">
                <a:solidFill>
                  <a:srgbClr val="161616"/>
                </a:solidFill>
                <a:latin typeface="Arial" charset="0"/>
              </a:rPr>
              <a:t>TERCEIRO QUADRIMESTRE  DE 2022</a:t>
            </a:r>
            <a:endParaRPr lang="pt-BR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-5400000">
            <a:off x="5607567" y="3578990"/>
            <a:ext cx="910390" cy="550247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pt-BR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314451" y="4476750"/>
            <a:ext cx="9574129" cy="1373188"/>
          </a:xfrm>
          <a:prstGeom prst="flowChartAlternateProcess">
            <a:avLst/>
          </a:prstGeom>
          <a:solidFill>
            <a:srgbClr val="CCECFF"/>
          </a:solidFill>
          <a:ln w="57150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72000" tIns="0" rIns="72000" bIns="0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CUMPRIMENTO DAS METAS ESTABELECIDAS NA LDO</a:t>
            </a:r>
            <a:r>
              <a:rPr lang="pt-BR" sz="44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endParaRPr lang="pt-BR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nimBg="1"/>
      <p:bldP spid="1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397668" y="978991"/>
            <a:ext cx="939666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73992"/>
              </p:ext>
            </p:extLst>
          </p:nvPr>
        </p:nvGraphicFramePr>
        <p:xfrm>
          <a:off x="1355557" y="1587140"/>
          <a:ext cx="9480883" cy="527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0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</a:t>
                      </a: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REFERÊNCIA 3º QUADRIMESTRE DE 2022)</a:t>
                      </a:r>
                      <a:b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DEMONSTRATIVO DAS DESPESAS COM PESSOAL</a:t>
                      </a:r>
                      <a:endParaRPr lang="pt-BR" sz="11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0" dirty="0">
                          <a:effectLst/>
                        </a:rPr>
                        <a:t> PODER EXECUTIVO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ESPECIFICAÇÃO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VALORES  R$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BRUTA COM PESSOAL 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18.141.191,74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RECEITA CORRENTE LÍQUIDA AJUSTADA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u="none" dirty="0">
                          <a:solidFill>
                            <a:srgbClr val="C00000"/>
                          </a:solidFill>
                        </a:rPr>
                        <a:t>34.258.837,87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PESSOAL SOBRE RECEITA COR. LÍQUIDA  EM ( % )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52,95%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MAXÍMO 54%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18.499.772,45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PRUDENCIAL  51,30%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17.574.783,83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5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 DESPESAS DE PESSOAL  SOBRE A RCL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41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As despesas de pessoal do Poder Executivo atingiram um percentual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52,95% </a:t>
                      </a:r>
                      <a:r>
                        <a:rPr lang="pt-BR" sz="1800" b="1" dirty="0">
                          <a:effectLst/>
                        </a:rPr>
                        <a:t>sobre a receita corrente líquida AJUSTADA, desta forma demonstra que ultrapassou o limite prudencial que é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51,30% </a:t>
                      </a:r>
                      <a:r>
                        <a:rPr lang="pt-BR" sz="1800" b="1" dirty="0">
                          <a:effectLst/>
                        </a:rPr>
                        <a:t>dos impostos estabelecidos pela lei de responsabilidade fiscal (Lei 101/2000), mas ficou abaixo do limite máximo estabelecido que é de 54%.</a:t>
                      </a: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2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395663" y="1299004"/>
            <a:ext cx="921619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4800"/>
              </p:ext>
            </p:extLst>
          </p:nvPr>
        </p:nvGraphicFramePr>
        <p:xfrm>
          <a:off x="1359568" y="2093494"/>
          <a:ext cx="9276348" cy="452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(REFERÊNCIA 3º QUADRIMESTRE DE 2022)</a:t>
                      </a:r>
                      <a:br>
                        <a:rPr lang="pt-BR" sz="1800" b="1" dirty="0">
                          <a:effectLst/>
                        </a:rPr>
                      </a:br>
                      <a:r>
                        <a:rPr lang="pt-BR" sz="1800" b="1" dirty="0">
                          <a:effectLst/>
                        </a:rPr>
                        <a:t>DEMONSTRATIVO DAS DESPESAS COM PESSOAL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0" dirty="0">
                          <a:effectLst/>
                        </a:rPr>
                        <a:t> PODER LEGISLATIVO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ESPECIFICAÇÃO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VALORES  R$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BRUTA COM PESSOAL 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804.506,59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RECEITA CORRENTE LÍQUIDA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u="none" dirty="0">
                          <a:solidFill>
                            <a:srgbClr val="C00000"/>
                          </a:solidFill>
                        </a:rPr>
                        <a:t>34.258.837,37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PESSOAL SOBRE RECEITA COR. LÍQUIDA  EM ( % )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2,35%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MAXÍMO 6%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2.055.530,24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PRUDENCIAL  5,70%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1.952.753,73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7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 DESPESAS DE PESSOAL  SOBRE A RCL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19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As despesas de pessoal do Poder Legislativo atingiram um percentual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2,35% </a:t>
                      </a:r>
                      <a:r>
                        <a:rPr lang="pt-BR" sz="1800" b="1" dirty="0">
                          <a:effectLst/>
                        </a:rPr>
                        <a:t>sobre a receita corrente líquida, desta forma demonstra que não ultrapassou o limite prudencial que é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5,70% </a:t>
                      </a:r>
                      <a:r>
                        <a:rPr lang="pt-BR" sz="1800" b="1" dirty="0">
                          <a:effectLst/>
                        </a:rPr>
                        <a:t>dos impostos estabelecidos pela lei de responsabilidade fiscal (Lei 101/2000), vindo assim cumprir os preceitos da Lei Complementar 101/2000.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7187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9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15189" y="1299004"/>
            <a:ext cx="970948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11442" y="2356311"/>
            <a:ext cx="952901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GASTOS COM PESSOAL</a:t>
            </a:r>
          </a:p>
          <a:p>
            <a:pPr algn="just"/>
            <a:endParaRPr lang="pt-BR" dirty="0"/>
          </a:p>
          <a:p>
            <a:pPr algn="just"/>
            <a:r>
              <a:rPr lang="pt-BR" sz="2200" dirty="0"/>
              <a:t>ASSIM COMO A RCL QUE SERVE COMO BASE DE CÁLCULO É A SOMA DOS ÚLTIMOS 12 MESES, OS GASTOS COM PESSOAL TAMBÉM SÃO REPRESENTADOS PELA SOMA DOS GASTOS DOS ÚLTIMOS 12 MESES.</a:t>
            </a:r>
            <a:r>
              <a:rPr lang="pt-BR" sz="2400" b="1" dirty="0">
                <a:solidFill>
                  <a:srgbClr val="C00000"/>
                </a:solidFill>
              </a:rPr>
              <a:t> </a:t>
            </a:r>
            <a:endParaRPr lang="pt-BR" sz="2200" dirty="0"/>
          </a:p>
          <a:p>
            <a:pPr algn="just"/>
            <a:r>
              <a:rPr lang="pt-BR" sz="2200" dirty="0"/>
              <a:t>ATÉ O DIA 31 DE DEZEMBRO DE 2022, A PREFEITURA DE TIMBÓ GRANDE APRESENTOU UM GASTO COM PESSOAL NO VALOR DE 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18.141.191,74</a:t>
            </a:r>
            <a:r>
              <a:rPr lang="pt-BR" sz="2200" dirty="0">
                <a:solidFill>
                  <a:srgbClr val="FF0000"/>
                </a:solidFill>
              </a:rPr>
              <a:t>, </a:t>
            </a:r>
            <a:r>
              <a:rPr lang="pt-BR" sz="2200" dirty="0"/>
              <a:t>O QUE REPRESENTA </a:t>
            </a:r>
            <a:r>
              <a:rPr lang="pt-BR" sz="2200" b="1" u="sng" dirty="0">
                <a:solidFill>
                  <a:srgbClr val="FF0000"/>
                </a:solidFill>
              </a:rPr>
              <a:t>52,95%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RCL.  A CÂMARA MUNICIPAL DE VEREADORES TEVE UM GASTO DE 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804.506,59</a:t>
            </a:r>
            <a:r>
              <a:rPr lang="pt-BR" sz="2200" dirty="0"/>
              <a:t>, QUE SIGNIFICA </a:t>
            </a:r>
            <a:r>
              <a:rPr lang="pt-BR" sz="2200" b="1" u="sng" dirty="0">
                <a:solidFill>
                  <a:srgbClr val="FF0000"/>
                </a:solidFill>
              </a:rPr>
              <a:t>2,35%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RCL. CONSOLIDANDO OS GASTOS, O MUNICÍPIO DE TIMBÓ GRANDE  GASTOU R$ </a:t>
            </a:r>
            <a:r>
              <a:rPr lang="pt-BR" sz="2200" b="1" dirty="0">
                <a:solidFill>
                  <a:srgbClr val="FF0000"/>
                </a:solidFill>
              </a:rPr>
              <a:t>18.945.698,33 </a:t>
            </a:r>
            <a:r>
              <a:rPr lang="pt-BR" sz="2200" dirty="0"/>
              <a:t>QUE REPRESENTA </a:t>
            </a:r>
            <a:r>
              <a:rPr lang="pt-BR" sz="2200" b="1" u="sng" dirty="0">
                <a:solidFill>
                  <a:srgbClr val="FF0000"/>
                </a:solidFill>
              </a:rPr>
              <a:t>55,30%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RECEITA CORRENTE LIQUIDA DOS ÚLTIMOS 12 MESES.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9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7063" y="1283481"/>
            <a:ext cx="907181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35505" y="2208296"/>
            <a:ext cx="9276348" cy="473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/>
              <a:t>GASTOS NA ÁREA DA SAÚDE COM IMPOSTOS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ATÉ O DIA 31 DE DEZEMBRO DE 2022, O MUNICÍPIO DE TIMBÓ GRANDE INVESTIU </a:t>
            </a:r>
            <a:r>
              <a:rPr lang="pt-BR" sz="2800" b="1" u="sng" dirty="0"/>
              <a:t>R$ 4.311.466,37</a:t>
            </a:r>
            <a:r>
              <a:rPr lang="pt-BR" sz="2800" dirty="0"/>
              <a:t> NO DESENVOLVIMENTO DA SAÚDE, O QUE REPRESENTA </a:t>
            </a:r>
            <a:r>
              <a:rPr lang="pt-BR" sz="2800" b="1" u="sng" dirty="0">
                <a:solidFill>
                  <a:srgbClr val="FF0000"/>
                </a:solidFill>
              </a:rPr>
              <a:t>16,46%</a:t>
            </a:r>
            <a:r>
              <a:rPr lang="pt-BR" sz="2800" b="1" dirty="0">
                <a:solidFill>
                  <a:srgbClr val="FF0000"/>
                </a:solidFill>
              </a:rPr>
              <a:t>, </a:t>
            </a:r>
            <a:r>
              <a:rPr lang="pt-BR" sz="2800" dirty="0"/>
              <a:t>DA RECEITA DO EXERCÍCIO DE 2022. O MÍNIMO A SER APLICADO, É 15%, PORTANTO FOI APLICADO A MAIOR </a:t>
            </a:r>
            <a:r>
              <a:rPr lang="pt-BR" sz="2800" b="1" dirty="0">
                <a:solidFill>
                  <a:srgbClr val="FF0000"/>
                </a:solidFill>
              </a:rPr>
              <a:t>1,46%, </a:t>
            </a:r>
            <a:r>
              <a:rPr lang="pt-BR" sz="2800" dirty="0"/>
              <a:t>DO MÍNIMO EXIGIDO TENDO UM SUPERÁVIT DE </a:t>
            </a:r>
            <a:r>
              <a:rPr lang="pt-BR" sz="2800" b="1" dirty="0"/>
              <a:t>R$ 383.550,70</a:t>
            </a:r>
            <a:r>
              <a:rPr lang="pt-BR" sz="2800" dirty="0"/>
              <a:t>.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16769" y="1299004"/>
            <a:ext cx="892743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84421" y="1956201"/>
            <a:ext cx="91680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GASTOS NO DESENVOLVIMENTO DA EDUCAÇÃO COM IMPOSTOS E TRANSFERÊNCIAS CONSTITUCIONAIS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ATÉ O DIA 31 DE DEZEMBRO DE 2022, O MUNICÍPIO DE TIMBÓ GRANDE INVESTIU </a:t>
            </a:r>
            <a:r>
              <a:rPr lang="pt-BR" sz="2400" b="1" u="sng" dirty="0">
                <a:solidFill>
                  <a:srgbClr val="FF0000"/>
                </a:solidFill>
              </a:rPr>
              <a:t>R$ 7.584.629,36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NO DESENVOLVIMENTO DO ENSINO, O QUE REPRESENTA </a:t>
            </a:r>
            <a:r>
              <a:rPr lang="pt-BR" sz="2400" b="1" u="sng" dirty="0">
                <a:solidFill>
                  <a:srgbClr val="FF0000"/>
                </a:solidFill>
              </a:rPr>
              <a:t>28,96%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DA RECEITA DO EXERCÍCIO DE 2022. O MÍNIMO A SER APLICADO, É </a:t>
            </a:r>
            <a:r>
              <a:rPr lang="pt-BR" sz="2400" b="1" dirty="0">
                <a:solidFill>
                  <a:srgbClr val="FF0000"/>
                </a:solidFill>
              </a:rPr>
              <a:t>25%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PORTANTO FOI APLICADO A MAIOR </a:t>
            </a:r>
            <a:r>
              <a:rPr lang="pt-BR" sz="2400" b="1" u="sng" dirty="0">
                <a:solidFill>
                  <a:srgbClr val="FF0000"/>
                </a:solidFill>
              </a:rPr>
              <a:t>3,96%</a:t>
            </a:r>
            <a:r>
              <a:rPr lang="pt-BR" sz="2400" dirty="0"/>
              <a:t> DO MÍNIMO EXIGIDO.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1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81462" y="1299004"/>
            <a:ext cx="834991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49116" y="2261936"/>
            <a:ext cx="866273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DEMONSTRATIVO DA APLICAÇÃO DO PERCENTUAL MÍNIMO DE 70% EM DESPESAS COM REMUNERAÇÃO DE PROFISSIONAIS DO  MAGISTÉRIO DO ENSINO </a:t>
            </a:r>
          </a:p>
          <a:p>
            <a:pPr algn="ctr"/>
            <a:endParaRPr lang="pt-BR" sz="4000" dirty="0"/>
          </a:p>
          <a:p>
            <a:pPr algn="ctr"/>
            <a:r>
              <a:rPr lang="pt-BR" sz="4000" b="1" dirty="0">
                <a:solidFill>
                  <a:srgbClr val="0070C0"/>
                </a:solidFill>
              </a:rPr>
              <a:t>(REF. 3º QUADRIMESTRE DE 2022)</a:t>
            </a:r>
          </a:p>
          <a:p>
            <a:pPr algn="ctr"/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5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19238" y="1184655"/>
            <a:ext cx="963729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54892"/>
              </p:ext>
            </p:extLst>
          </p:nvPr>
        </p:nvGraphicFramePr>
        <p:xfrm>
          <a:off x="1693695" y="1831046"/>
          <a:ext cx="9288379" cy="5026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 – (+) Recursos  do FUNDEB Recebidos no exercício atual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9.126.692,77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 – TOTAL DO FUNDEB RECEBIDO.......................R$</a:t>
                      </a:r>
                      <a:endParaRPr lang="pt-B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9.126.692,77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B – Percentual de 70% devidos sobre os Recursos recebidos no exercício atual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effectLst/>
                        </a:rPr>
                        <a:t>6.388.684,94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B – TOTAL DO FUNDEB A SER APLICADO................R$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</a:rPr>
                        <a:t>6.388.684,94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 – Total das despesas liquidadas com a remuneração dos profissionais do magistério do ensino.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7.969.780,73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 – Em percentual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effectLst/>
                        </a:rPr>
                        <a:t>87,32%</a:t>
                      </a: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 – ( B-C ) SUPERÁVIT</a:t>
                      </a:r>
                      <a:r>
                        <a:rPr lang="pt-BR" sz="1800" baseline="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aplicados com a remuneração dos profissionais do magistério do ensino.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effectLst/>
                        </a:rPr>
                        <a:t>1.581.095,79</a:t>
                      </a: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A – RECURSOS REPASSADOS AO FUNDEB</a:t>
                      </a:r>
                      <a:endParaRPr lang="pt-BR" sz="16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4.518.911,36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B – RECURSOS RECEBIDOS DO FUNDEB</a:t>
                      </a:r>
                      <a:endParaRPr lang="pt-BR" sz="16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9.126.692,77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 – GANHO COM FUNDEB ATÉ 31/12/2022</a:t>
                      </a:r>
                      <a:endParaRPr lang="pt-BR" sz="2400" b="1" u="sng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4.607.781,41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93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1126" y="1299004"/>
            <a:ext cx="954104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11442" y="2283889"/>
            <a:ext cx="9685422" cy="369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500" b="1" dirty="0"/>
              <a:t> GASTOS DO FUNDEB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ATÉ O DIA 31 DE DEZEMBRO DE 2022, O MUNICÍPIO DE TIMBÓ GRANDE INVESTIU </a:t>
            </a:r>
            <a:r>
              <a:rPr lang="pt-BR" sz="2400" b="1" dirty="0">
                <a:solidFill>
                  <a:srgbClr val="FF0000"/>
                </a:solidFill>
              </a:rPr>
              <a:t>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7.969.780,73 </a:t>
            </a:r>
            <a:r>
              <a:rPr lang="pt-BR" sz="2400" dirty="0"/>
              <a:t>NO PAGAMENTO DE PROFISSIONAIS DA EDUCAÇÃO COM RECURSOS DO FUNDEB, O QUE REPRESENTA </a:t>
            </a:r>
            <a:r>
              <a:rPr lang="pt-BR" sz="2400" b="1" u="sng" dirty="0">
                <a:solidFill>
                  <a:srgbClr val="FF0000"/>
                </a:solidFill>
              </a:rPr>
              <a:t>87,32%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DA RECEITA DO FUNDEB DO EXERCÍCIO DE 2022. O MÍNIMO A SER APLICADO, É </a:t>
            </a:r>
            <a:r>
              <a:rPr lang="pt-BR" sz="2400" b="1" dirty="0">
                <a:solidFill>
                  <a:srgbClr val="FF0000"/>
                </a:solidFill>
              </a:rPr>
              <a:t>70%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PORTANTO FOI APLICADO A MAIOR EM </a:t>
            </a:r>
            <a:r>
              <a:rPr lang="pt-BR" sz="2400" b="1" u="sng" dirty="0">
                <a:solidFill>
                  <a:srgbClr val="FF0000"/>
                </a:solidFill>
              </a:rPr>
              <a:t>17,32%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DO MÍNIMO EXIGIDO.</a:t>
            </a:r>
            <a:r>
              <a:rPr lang="pt-BR" sz="2800" dirty="0"/>
              <a:t>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1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20009" y="1299004"/>
            <a:ext cx="914371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985211" y="1842135"/>
            <a:ext cx="8578516" cy="5256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500" b="1" dirty="0"/>
          </a:p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1°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7.782.333,67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1.691.347,34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56799" y="1037394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23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2°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7.908.997,03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1.818.010,70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3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39253" y="1299004"/>
            <a:ext cx="9733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AUDIÊNCIA PÚBLICA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39253" y="2489812"/>
            <a:ext cx="9901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“A audiência pública é uma das formas de participação e controle popular dos atos da Administração. ” </a:t>
            </a:r>
          </a:p>
          <a:p>
            <a:pPr algn="just"/>
            <a:r>
              <a:rPr lang="pt-BR" sz="3600" dirty="0"/>
              <a:t>É uma questão de transparência, responsabilidade social e respeito ao cidadão.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34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3°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11.505.834,38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5.414.848,05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57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4°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7.955.859,57 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1.864.873,24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30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5°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6.514.228,67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423.242,34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11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6°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6.090.986,33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8.574.023,26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2.483.036,93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45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96453" y="1299004"/>
            <a:ext cx="8590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6453" y="1842135"/>
            <a:ext cx="8590548" cy="427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2022, O MUNICÍPIO DE TIMBÓ GRANDE FIXOU AS METAS BIMESTRAIS DE ARRECADAÇÃO, A SEGUIR AS METAS DE ARRECADAÇÃO E AS RESPECTIVAS RECEITAS ARRECADADAS ATÉ O 6° BIMESTRE:</a:t>
            </a:r>
          </a:p>
          <a:p>
            <a:pPr algn="just"/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3500" dirty="0"/>
              <a:t>META ATÉ O PERÍODO: R$ </a:t>
            </a:r>
            <a:r>
              <a:rPr lang="pt-BR" sz="3500" dirty="0">
                <a:solidFill>
                  <a:srgbClr val="FF0000"/>
                </a:solidFill>
              </a:rPr>
              <a:t>36.545.918,00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50.241.276,58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13.695.358,58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32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299004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DESPESAS POR SECRETARIA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897816"/>
              </p:ext>
            </p:extLst>
          </p:nvPr>
        </p:nvGraphicFramePr>
        <p:xfrm>
          <a:off x="1287379" y="2105526"/>
          <a:ext cx="9637295" cy="4562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4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(REFERÊNCIA ATÉ O 3º QUADRIMESTRE DE 2022)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es-ES_tradnl" sz="1400" dirty="0">
                          <a:effectLst/>
                        </a:rPr>
                        <a:t>DEMONSTRATIVO DOS GASTOS NA ADMINISTRAÇÃO 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5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kern="0" dirty="0">
                          <a:effectLst/>
                        </a:rPr>
                        <a:t> 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effectLst/>
                        </a:rPr>
                        <a:t>DENOMINAÇÃO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effectLst/>
                        </a:rPr>
                        <a:t>VALOR APLICADO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kern="0" dirty="0">
                          <a:effectLst/>
                        </a:rPr>
                        <a:t>%</a:t>
                      </a:r>
                      <a:endParaRPr lang="pt-BR" sz="11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CÂMARA MUNICIPAL DE VEREADORES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1.007.518,87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GABINETE DO PREFEITO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855.338,05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ADMINISTRAÇÃO E FAZENDA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9.287.347,60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AGRICULTURA, PECUÁRIA, AQUICULTURA E EXTRATIVISMO RURAL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2.665.983,61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EDUCAÇÃO E ESPORTES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16.461.186,08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INFRAESTRUTRA, SANEAMENTO, OBRAS E SERVIÇOS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4.483.241,16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FUNDO MUNICIPAL DE ASSISTÊNCIA SOCIAL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2.270.398,78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DA INDUSTRIA, COMERCIO, PROJETOS E CONVÊNIOS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86.993,85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TURISMO, CULTURA, LAZER E MEIO AMBIENTE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454.550,27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FUNDO MUNICIPAL DE SAÚDE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7.109.110,61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FUNPREV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2.673.553,86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TOTAL DE DEPESAS EMPENHADAS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47.355.222,74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0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299004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62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96453" y="2037013"/>
            <a:ext cx="85905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Quanto a despesa vale ressaltar que o Município processa seus empenhos obedecendo ao principio da anualidade em atendimento ao disposto no art. 60 da Lei 4320/64.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valor empenhado até 31 de dezembro de 2022, totaliza o montante de </a:t>
            </a:r>
            <a:r>
              <a:rPr lang="pt-BR" sz="2400" b="1" dirty="0"/>
              <a:t>R$ </a:t>
            </a:r>
            <a:r>
              <a:rPr lang="pt-BR" sz="2400" b="1" dirty="0">
                <a:effectLst/>
              </a:rPr>
              <a:t>47.355.222,74</a:t>
            </a:r>
            <a:r>
              <a:rPr lang="pt-BR" sz="2400" dirty="0"/>
              <a:t>. Destacamos abaixo a distribuição dos empenhos do Município até o 3º quadrimestre de 2022, segundo as categorias econômicas:</a:t>
            </a:r>
            <a:endParaRPr lang="pt-BR" sz="35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14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327990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  EMPENHADA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62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38029"/>
              </p:ext>
            </p:extLst>
          </p:nvPr>
        </p:nvGraphicFramePr>
        <p:xfrm>
          <a:off x="1540184" y="2035175"/>
          <a:ext cx="9348536" cy="447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2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4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GRUPO DA DESPESA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R$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%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Pessoal e Encargos Sociais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19.810.149,61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Juros e Encargos da Dívida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532.258,93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Outras Despesas Correntes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13.789.574,78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Investimentos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8.127.120,03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Inversões Financeiras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             0,00 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Amortização da Dívida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            2.422.565,53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Despesas (intra-orçamentárias)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2.673.553,86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47.355.222,74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32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118860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 EMPENHADA POR FUNÇÃO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00238"/>
              </p:ext>
            </p:extLst>
          </p:nvPr>
        </p:nvGraphicFramePr>
        <p:xfrm>
          <a:off x="1432323" y="1642080"/>
          <a:ext cx="8370713" cy="5005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3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FUNÇÕES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VALOR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Legislativa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1.007.518,87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500" b="1" u="none" strike="noStrike" dirty="0">
                        <a:effectLst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17443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Administração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5.701.772,70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Segurança Pública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116.138,67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Assistência Social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1.544.650,76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Previdência Social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2.673.553,86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Saúde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7.109.110,61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Educação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16.441.229,93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Cultura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404.602,13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Urbanismo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910.313,73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Habitação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986.954,31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Saneamento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-                                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Gestão Ambiental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  - 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Agricultura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2.665.983,61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Comércio e Serviços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               -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Transporte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3.572.927,43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Desporto e Lazer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69.904,29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Encargos Especiais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4.150.561,84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Reserva de Contingência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               -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Total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47.355.222,74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179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888568" y="2382761"/>
            <a:ext cx="55294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642D"/>
                </a:solidFill>
              </a:rPr>
              <a:t>OBRIGADO A TODOS!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4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39253" y="1299004"/>
            <a:ext cx="9733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AUDIÊNCIA PÚBLICA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39253" y="2489812"/>
            <a:ext cx="9276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Essa audiência é realizada de forma quadrimestral nos meses de fevereiro, maio e setembro. Onde é apresentado os resultados das receitas, despesas e dívidas.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6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31758" y="1299004"/>
            <a:ext cx="946885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sng" dirty="0"/>
              <a:t>TRANSPARÊNCIA DA GESTÃO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431758" y="1924329"/>
            <a:ext cx="93846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i="1" dirty="0"/>
              <a:t>Característica marcante da Lei de Responsabilidade Fiscal é a obrigatoriedade da transparência do planejamento e da execução orçamentária e da gestão fiscal.</a:t>
            </a:r>
            <a:endParaRPr lang="pt-BR" sz="3600" dirty="0"/>
          </a:p>
          <a:p>
            <a:pPr algn="just"/>
            <a:r>
              <a:rPr lang="pt-BR" sz="3600" i="1" dirty="0"/>
              <a:t>A garantia de uma eficaz administração pública está centrada na boa interação entre governo e sociedade. Essa interação propicia maior transparência na ação governamental.</a:t>
            </a:r>
            <a:endParaRPr lang="pt-BR" sz="3600" dirty="0"/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8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50494" y="1299004"/>
            <a:ext cx="1008246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sng" dirty="0"/>
              <a:t>TRANSPARÊNCIA DA GESTÃO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27221" y="2081463"/>
            <a:ext cx="97094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Motivo para Realização da Audiência Pública: “Para atender ao disposto no § 4º do art. 9º, assim como os objetivos previstos no § 1º do art. 1º da LC 101/2000, a saber: A responsabilidade na gestão fiscal pressupõe a ação planejada e transparente, em que se previnem riscos e corrigem desvios capazes de afetar o equilíbrio das contas públicas...”.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437723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341142"/>
            <a:ext cx="958916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FUNDAMENTO LEGAL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07694" y="2046236"/>
            <a:ext cx="9504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spc="10" dirty="0">
                <a:ea typeface="Times New Roman" panose="02020603050405020304" pitchFamily="18" charset="0"/>
              </a:rPr>
              <a:t>A obrigatoriedade da realização da audiência pública vem descrita no art. </a:t>
            </a:r>
            <a:r>
              <a:rPr lang="pt-BR" sz="3600" spc="10" dirty="0">
                <a:solidFill>
                  <a:srgbClr val="0275D8"/>
                </a:solidFill>
                <a:ea typeface="Times New Roman" panose="02020603050405020304" pitchFamily="18" charset="0"/>
                <a:hlinkClick r:id="rId2" tooltip="Artigo 9 Lc nº 101 de 04 de Maio de 2000"/>
              </a:rPr>
              <a:t>9º</a:t>
            </a:r>
            <a:r>
              <a:rPr lang="pt-BR" sz="3600" spc="10" dirty="0">
                <a:ea typeface="Times New Roman" panose="02020603050405020304" pitchFamily="18" charset="0"/>
              </a:rPr>
              <a:t>, parágrafo quarto da </a:t>
            </a:r>
            <a:r>
              <a:rPr lang="pt-BR" sz="3600" spc="10" dirty="0">
                <a:solidFill>
                  <a:srgbClr val="0275D8"/>
                </a:solidFill>
                <a:ea typeface="Times New Roman" panose="02020603050405020304" pitchFamily="18" charset="0"/>
                <a:hlinkClick r:id="rId3" tooltip="Lei Complementar nº 101, de 4 de maio de 2000."/>
              </a:rPr>
              <a:t>Lei de Responsabilidade Fiscal</a:t>
            </a:r>
            <a:r>
              <a:rPr lang="pt-BR" sz="3600" spc="10" dirty="0">
                <a:ea typeface="Times New Roman" panose="02020603050405020304" pitchFamily="18" charset="0"/>
              </a:rPr>
              <a:t>, vejamos:</a:t>
            </a:r>
          </a:p>
          <a:p>
            <a:pPr algn="just">
              <a:spcAft>
                <a:spcPts val="0"/>
              </a:spcAft>
            </a:pPr>
            <a:r>
              <a:rPr lang="pt-BR" sz="3600" i="1" spc="10" dirty="0">
                <a:ea typeface="Times New Roman" panose="02020603050405020304" pitchFamily="18" charset="0"/>
              </a:rPr>
              <a:t>Art. 9º...</a:t>
            </a:r>
          </a:p>
          <a:p>
            <a:pPr marL="449580" indent="47625" algn="just">
              <a:spcAft>
                <a:spcPts val="0"/>
              </a:spcAft>
            </a:pPr>
            <a:r>
              <a:rPr lang="pt-BR" sz="3600" i="1" spc="10" dirty="0">
                <a:ea typeface="Times New Roman" panose="02020603050405020304" pitchFamily="18" charset="0"/>
              </a:rPr>
              <a:t>§ 4º Até o final dos meses de maio, setembro e fevereiro, o Poder Executivo demonstrará e avaliará o cumprimento das metas fiscais de cada quadrimestre, em audiência pública </a:t>
            </a:r>
            <a:endParaRPr lang="pt-BR" sz="3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6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437723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341142"/>
            <a:ext cx="958916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OBJETIVOS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07695" y="2010142"/>
            <a:ext cx="9504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dirty="0"/>
              <a:t>Esta audiência pública tem por objetivo abordar, de forma resumida, alguns aspectos considerados mais relevantes da execução orçamentária e financeira no 3º quadrimestre de 2022. </a:t>
            </a:r>
          </a:p>
          <a:p>
            <a:pPr algn="just">
              <a:spcAft>
                <a:spcPts val="0"/>
              </a:spcAft>
            </a:pPr>
            <a:r>
              <a:rPr lang="pt-BR" sz="3600" dirty="0"/>
              <a:t>Ao longo desta apresentação procuramos oferecer elementos para melhor compreensão dos quadros e tabelas da Lei de Responsabilidade Fiscal – LRF.</a:t>
            </a:r>
            <a:endParaRPr lang="pt-BR" sz="3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5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010535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90688" y="1237509"/>
            <a:ext cx="880084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68157"/>
              </p:ext>
            </p:extLst>
          </p:nvPr>
        </p:nvGraphicFramePr>
        <p:xfrm>
          <a:off x="1852862" y="2549122"/>
          <a:ext cx="8518360" cy="3979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60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EXECUÇÃO  ORÇAMENTÁRIA </a:t>
                      </a:r>
                      <a:endParaRPr lang="pt-B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RECEITAS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VALOR 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DESPESAS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VALOR 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CORRENTES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38.003.967,19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CORRENTES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33.663.572,24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DE CAPITAL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6.271.528,03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DE CAPITAL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  9.931.373,37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CORRENTES INTRA-ORÇAMENTÁRIA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5.965.781,36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CORRENTES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3.760.277,13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DE CAPITAL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0,00</a:t>
                      </a:r>
                      <a:endParaRPr lang="pt-B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DE CAPITAL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0,00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TOTAIS................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50.241.276,58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TOTAIS.......................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47.355.222,74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81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9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EXECUÇÃO  ORÇAMENTÁRIA E FINANCEIRA  DESPESA EMPENHADA .</a:t>
                      </a:r>
                      <a:endParaRPr lang="pt-BR" sz="900" b="1" dirty="0">
                        <a:effectLst/>
                        <a:latin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21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(+) </a:t>
                      </a:r>
                      <a:r>
                        <a:rPr lang="pt-BR" sz="1400" b="1" baseline="0" dirty="0">
                          <a:effectLst/>
                        </a:rPr>
                        <a:t> </a:t>
                      </a:r>
                      <a:r>
                        <a:rPr lang="pt-BR" sz="1400" b="1" dirty="0">
                          <a:effectLst/>
                        </a:rPr>
                        <a:t>SUPERÁVIT</a:t>
                      </a:r>
                      <a:r>
                        <a:rPr lang="pt-BR" sz="1400" b="1" baseline="0" dirty="0">
                          <a:effectLst/>
                        </a:rPr>
                        <a:t> </a:t>
                      </a:r>
                      <a:r>
                        <a:rPr lang="pt-BR" sz="1400" b="1" dirty="0">
                          <a:effectLst/>
                        </a:rPr>
                        <a:t>ORÇAMENTÁRIO ATÉ O TERCEIRO QUADRIMESTRE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2.886.053,84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90688" y="2040880"/>
            <a:ext cx="6946902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90500" algn="l"/>
                <a:tab pos="1168400" algn="r"/>
              </a:tabLst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REFERÊNCIA 3º QUADRIMESTRE DE </a:t>
            </a:r>
            <a:r>
              <a:rPr lang="pt-BR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 ORÇAMENTÁRIA </a:t>
            </a:r>
            <a:endParaRPr kumimoji="0" lang="pt-BR" sz="1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8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010535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299004"/>
            <a:ext cx="943275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23474" y="2489812"/>
            <a:ext cx="93365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RECEITA CORRENTE LÍQUIDA: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	</a:t>
            </a:r>
            <a:r>
              <a:rPr lang="pt-BR" sz="2400" dirty="0"/>
              <a:t>A RECEITA CORRENTE LÍQUIDA DO MUNICÍPIO QUE SERVE COMO BASE DE CÁLCULO, É A SOMA DAS RECEITAS CORRENTES LÍQUIDAS DOS ÚTLIMOS 12 MESES.</a:t>
            </a:r>
          </a:p>
          <a:p>
            <a:pPr algn="just"/>
            <a:r>
              <a:rPr lang="pt-BR" sz="2400" dirty="0"/>
              <a:t>	ATÉ O MÊS DE DEZEMBRO DE 2022, A RECEITA CORRENTE LÍQUIDA DO MUNICÍPIO DE TIMBÓ GRANDE REPRESENTOU </a:t>
            </a:r>
            <a:r>
              <a:rPr lang="pt-BR" sz="2400" dirty="0">
                <a:solidFill>
                  <a:srgbClr val="FF0000"/>
                </a:solidFill>
              </a:rPr>
              <a:t>R$ 35.720.426,87</a:t>
            </a:r>
          </a:p>
          <a:p>
            <a:pPr algn="just"/>
            <a:r>
              <a:rPr lang="pt-BR" sz="2400" dirty="0"/>
              <a:t>QUE REPRESENTA UMA MÉDIA DE </a:t>
            </a:r>
            <a:r>
              <a:rPr lang="pt-BR" sz="2400" dirty="0">
                <a:solidFill>
                  <a:srgbClr val="FF0000"/>
                </a:solidFill>
              </a:rPr>
              <a:t>R$ </a:t>
            </a:r>
            <a:r>
              <a:rPr lang="pt-BR" sz="2400" u="sng" dirty="0">
                <a:solidFill>
                  <a:srgbClr val="FF0000"/>
                </a:solidFill>
              </a:rPr>
              <a:t>2.976.702,24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MENSAIS.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51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7968</TotalTime>
  <Words>2056</Words>
  <Application>Microsoft Office PowerPoint</Application>
  <PresentationFormat>Widescreen</PresentationFormat>
  <Paragraphs>397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walkway_boldregular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evaldo</cp:lastModifiedBy>
  <cp:revision>244</cp:revision>
  <cp:lastPrinted>2022-09-29T15:02:05Z</cp:lastPrinted>
  <dcterms:created xsi:type="dcterms:W3CDTF">2017-08-11T11:22:31Z</dcterms:created>
  <dcterms:modified xsi:type="dcterms:W3CDTF">2023-02-27T13:51:48Z</dcterms:modified>
</cp:coreProperties>
</file>